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75" r:id="rId3"/>
    <p:sldId id="276" r:id="rId4"/>
    <p:sldId id="257" r:id="rId5"/>
    <p:sldId id="270" r:id="rId6"/>
    <p:sldId id="265" r:id="rId7"/>
    <p:sldId id="266" r:id="rId8"/>
    <p:sldId id="261" r:id="rId9"/>
    <p:sldId id="267" r:id="rId10"/>
    <p:sldId id="271" r:id="rId11"/>
    <p:sldId id="272" r:id="rId12"/>
    <p:sldId id="273" r:id="rId13"/>
    <p:sldId id="274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1546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B45424-6BAC-416C-8F6C-5F9DE854A36B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4D737-83BD-4FDE-8CF3-8BC01E7FCF3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733702-C25A-40B9-9167-54BAA79B29B0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2FC7A4-3D1B-482D-8C9D-7642A2CE3076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</a:fld>
            <a:endParaRPr lang="en-US" dirty="0"/>
          </a:p>
        </p:txBody>
      </p:sp>
      <p:sp>
        <p:nvSpPr>
          <p:cNvPr id="11" name="Title 6"/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7: ………………………………………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34950" y="1227550"/>
            <a:ext cx="8674100" cy="486844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8: ………………………………………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</a:fld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</a:fld>
            <a:endParaRPr lang="en-US" dirty="0"/>
          </a:p>
        </p:txBody>
      </p:sp>
      <p:sp>
        <p:nvSpPr>
          <p:cNvPr id="11" name="Title 6"/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9: ………………………………………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34950" y="1164920"/>
            <a:ext cx="8674100" cy="4931079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/>
          <p:cNvSpPr>
            <a:spLocks noGrp="1"/>
          </p:cNvSpPr>
          <p:nvPr>
            <p:ph type="title" hasCustomPrompt="1"/>
          </p:nvPr>
        </p:nvSpPr>
        <p:spPr>
          <a:xfrm>
            <a:off x="2380488" y="2365248"/>
            <a:ext cx="4383024" cy="2127504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</a:fld>
            <a:endParaRPr lang="en-US" dirty="0"/>
          </a:p>
        </p:txBody>
      </p:sp>
      <p:sp>
        <p:nvSpPr>
          <p:cNvPr id="10" name="Title 6"/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 ………………………………………</a:t>
            </a:r>
            <a:endParaRPr lang="en-US" dirty="0"/>
          </a:p>
        </p:txBody>
      </p:sp>
      <p:sp>
        <p:nvSpPr>
          <p:cNvPr id="11" name="Content Placeholder 8"/>
          <p:cNvSpPr>
            <a:spLocks noGrp="1"/>
          </p:cNvSpPr>
          <p:nvPr>
            <p:ph sz="quarter" idx="13"/>
          </p:nvPr>
        </p:nvSpPr>
        <p:spPr>
          <a:xfrm>
            <a:off x="235077" y="841247"/>
            <a:ext cx="8674100" cy="530339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</a:fld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9" name="Title 6"/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 ………………………………………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</a:fld>
            <a:endParaRPr lang="en-US" dirty="0"/>
          </a:p>
        </p:txBody>
      </p:sp>
      <p:sp>
        <p:nvSpPr>
          <p:cNvPr id="11" name="Title 6"/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 ………………………………………</a:t>
            </a:r>
            <a:endParaRPr lang="en-US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</a:fld>
            <a:endParaRPr lang="en-U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</a:fld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8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9" name="Title 6"/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 ………………………………………</a:t>
            </a:r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6"/>
          <p:cNvSpPr>
            <a:spLocks noGrp="1"/>
          </p:cNvSpPr>
          <p:nvPr>
            <p:ph type="title" hasCustomPrompt="1"/>
          </p:nvPr>
        </p:nvSpPr>
        <p:spPr>
          <a:xfrm>
            <a:off x="3511295" y="224917"/>
            <a:ext cx="5397627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 ……………………………………</a:t>
            </a:r>
            <a:endParaRPr lang="en-US"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3524251" y="1011238"/>
            <a:ext cx="5384672" cy="552926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</a:fld>
            <a:endParaRPr lang="en-US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6"/>
          <p:cNvSpPr>
            <a:spLocks noGrp="1"/>
          </p:cNvSpPr>
          <p:nvPr>
            <p:ph type="title" hasCustomPrompt="1"/>
          </p:nvPr>
        </p:nvSpPr>
        <p:spPr>
          <a:xfrm>
            <a:off x="235077" y="78613"/>
            <a:ext cx="8673846" cy="451739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6: ………………………………………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</a:fld>
            <a:endParaRPr lang="en-US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chemeClr val="accent1">
                    <a:lumMod val="5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12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 dirty="0"/>
          </a:p>
        </p:txBody>
      </p:sp>
      <p:sp>
        <p:nvSpPr>
          <p:cNvPr id="3" name="Title 10"/>
          <p:cNvSpPr txBox="1"/>
          <p:nvPr/>
        </p:nvSpPr>
        <p:spPr>
          <a:xfrm>
            <a:off x="4181094" y="3021991"/>
            <a:ext cx="4197975" cy="8140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sz="4800" dirty="0"/>
              <a:t>THANK YOU !</a:t>
            </a:r>
            <a:endParaRPr lang="en-US" sz="4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220" y="1333500"/>
            <a:ext cx="6564630" cy="1604645"/>
          </a:xfrm>
        </p:spPr>
        <p:txBody>
          <a:bodyPr/>
          <a:lstStyle/>
          <a:p>
            <a:pPr algn="ctr"/>
            <a:r>
              <a:rPr lang="vi-VN" altLang="en-US" sz="4400">
                <a:latin typeface="Times New Roman" panose="02020603050405020304" charset="0"/>
                <a:cs typeface="Times New Roman" panose="02020603050405020304" charset="0"/>
              </a:rPr>
              <a:t>CHỦ NGHĨA XÃ HỘI KHOA HỌC</a:t>
            </a:r>
            <a:endParaRPr lang="vi-VN" altLang="en-US" sz="44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1273810" y="3044825"/>
            <a:ext cx="6635750" cy="19551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vi-VN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Mã học phần: SSH1131</a:t>
            </a:r>
            <a:endParaRPr lang="vi-VN" alt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vi-VN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Mã lớp: 159270</a:t>
            </a:r>
            <a:endParaRPr lang="vi-VN" alt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vi-VN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GVHD: Hoàng Ánh Đông</a:t>
            </a:r>
            <a:endParaRPr lang="vi-VN" alt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endParaRPr lang="vi-VN" alt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vi-VN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Sinh viên: Tạ Thị Hương Giang</a:t>
            </a:r>
            <a:endParaRPr lang="vi-VN" alt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/>
            <a:r>
              <a:rPr lang="vi-VN" altLang="en-US" sz="28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MSSV: 20234437</a:t>
            </a:r>
            <a:endParaRPr lang="vi-VN" altLang="en-US" sz="28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3012" y="398419"/>
            <a:ext cx="2037225" cy="611594"/>
          </a:xfrm>
          <a:prstGeom prst="rect">
            <a:avLst/>
          </a:prstGeom>
        </p:spPr>
      </p:pic>
      <p:sp>
        <p:nvSpPr>
          <p:cNvPr id="11" name="Title 6"/>
          <p:cNvSpPr txBox="1"/>
          <p:nvPr/>
        </p:nvSpPr>
        <p:spPr>
          <a:xfrm>
            <a:off x="413012" y="2579751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altLang="en-US" sz="4800" dirty="0">
                <a:latin typeface="Times New Roman" panose="02020603050405020304" charset="0"/>
                <a:cs typeface="Times New Roman" panose="02020603050405020304" charset="0"/>
              </a:rPr>
              <a:t>SỨC MẠNH TIỀM THỨC</a:t>
            </a:r>
            <a:endParaRPr lang="vi-VN" altLang="en-US" sz="4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2" name="Title 6"/>
          <p:cNvSpPr txBox="1"/>
          <p:nvPr/>
        </p:nvSpPr>
        <p:spPr>
          <a:xfrm>
            <a:off x="338717" y="3589847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vi-VN" altLang="en-US" sz="2800" b="0" dirty="0">
                <a:latin typeface="Times New Roman" panose="02020603050405020304" charset="0"/>
                <a:cs typeface="Times New Roman" panose="02020603050405020304" charset="0"/>
              </a:rPr>
              <a:t>Tác giả: Joseph Murphy. PH.D..D.D</a:t>
            </a:r>
            <a:endParaRPr lang="en-US" sz="2800" b="0" dirty="0"/>
          </a:p>
          <a:p>
            <a:endParaRPr lang="en-US" sz="2800" b="0" dirty="0"/>
          </a:p>
          <a:p>
            <a:endParaRPr lang="en-US" sz="2800" b="0" dirty="0"/>
          </a:p>
          <a:p>
            <a:endParaRPr lang="en-US" sz="2800" b="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US" sz="16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1.</a:t>
            </a:r>
            <a:r>
              <a:rPr lang="vi-VN" altLang="en-US" sz="16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 T</a:t>
            </a:r>
            <a:r>
              <a:rPr lang="en-US" altLang="en-US" sz="16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ác giả Joseph Murphy</a:t>
            </a:r>
            <a:endParaRPr lang="en-US" altLang="en-US" sz="1600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70000"/>
              </a:lnSpc>
            </a:pP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Joseph Murphy (1898-1981)</a:t>
            </a:r>
            <a:endParaRPr lang="en-US" altLang="en-US" sz="16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vi-VN" altLang="en-US" sz="1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là một nhà triết học, diễn giả </a:t>
            </a:r>
            <a:endParaRPr lang="en-US" altLang="en-US" sz="16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vi-VN" altLang="en-US" sz="1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và tác giả nổi tiếng người </a:t>
            </a:r>
            <a:endParaRPr lang="en-US" altLang="en-US" sz="16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0" indent="0">
              <a:lnSpc>
                <a:spcPct val="70000"/>
              </a:lnSpc>
              <a:buFont typeface="Arial" panose="020B0604020202020204" pitchFamily="34" charset="0"/>
              <a:buNone/>
            </a:pP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vi-VN" altLang="en-US" sz="1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Ireland.</a:t>
            </a:r>
            <a:endParaRPr lang="en-US" altLang="en-US" sz="16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Ông là tiến sĩ về Tâm lý học và Thần học, từng là giám đốc của Hội Tôn giáo Khoa học tại Los Angeles.</a:t>
            </a:r>
            <a:endParaRPr lang="en-US" altLang="en-US" sz="16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Các nghiên cứu của ông tập trung vào mối liên hệ giữa tâm trí con người và khả năng thay đổi cuộc sống thông qua sức mạnh của tiềm thức.</a:t>
            </a:r>
            <a:endParaRPr lang="en-US" altLang="en-US" sz="160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endParaRPr lang="en-US" sz="160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altLang="en-US">
                <a:latin typeface="Times New Roman" panose="02020603050405020304" charset="0"/>
                <a:cs typeface="Times New Roman" panose="02020603050405020304" charset="0"/>
                <a:sym typeface="+mn-ea"/>
              </a:rPr>
              <a:t>I. Giới thiệu chung</a:t>
            </a:r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357880" y="1393825"/>
            <a:ext cx="1214120" cy="1214120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4736465" y="1437005"/>
            <a:ext cx="4015105" cy="4135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16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2. </a:t>
            </a:r>
            <a:r>
              <a:rPr lang="vi-VN" altLang="en-US" sz="16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r>
              <a:rPr lang="en-US" altLang="en-US" sz="16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ác phẩm "Sức </a:t>
            </a:r>
            <a:r>
              <a:rPr lang="vi-VN" altLang="en-US" sz="16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m</a:t>
            </a:r>
            <a:r>
              <a:rPr lang="en-US" altLang="en-US" sz="16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ạnh </a:t>
            </a:r>
            <a:r>
              <a:rPr lang="vi-VN" altLang="en-US" sz="16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r>
              <a:rPr lang="en-US" altLang="en-US" sz="16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iềm </a:t>
            </a:r>
            <a:r>
              <a:rPr lang="vi-VN" altLang="en-US" sz="16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t</a:t>
            </a:r>
            <a:r>
              <a:rPr lang="en-US" altLang="en-US" sz="1600" b="1">
                <a:latin typeface="Times New Roman" panose="02020603050405020304" charset="0"/>
                <a:cs typeface="Times New Roman" panose="02020603050405020304" charset="0"/>
                <a:sym typeface="+mn-ea"/>
              </a:rPr>
              <a:t>hức"</a:t>
            </a:r>
            <a:endParaRPr lang="en-US" altLang="en-US" sz="1600" b="1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Cuốn sách được xuất bản lần </a:t>
            </a:r>
            <a:endParaRPr lang="en-US" altLang="en-US" sz="16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vi-VN" altLang="en-US" sz="1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đầu năm 1963, nhanh chóng </a:t>
            </a:r>
            <a:endParaRPr lang="en-US" altLang="en-US" sz="16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vi-VN" altLang="en-US" sz="1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trở thành một trong những</a:t>
            </a:r>
            <a:r>
              <a:rPr lang="vi-VN" altLang="en-US" sz="1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tác </a:t>
            </a:r>
            <a:endParaRPr lang="en-US" altLang="en-US" sz="16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vi-VN" altLang="en-US" sz="1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phẩm kinh điển về tâm lý và </a:t>
            </a:r>
            <a:endParaRPr lang="en-US" altLang="en-US" sz="1600"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  <a:p>
            <a:pPr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</a:t>
            </a:r>
            <a:r>
              <a:rPr lang="vi-VN" altLang="en-US" sz="1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    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phát triển bản thân.</a:t>
            </a:r>
            <a:endParaRPr lang="en-US" altLang="en-US" sz="16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Tác phẩm hướng dẫn cách sử dụng sức mạnh tiềm thức để thay đổi suy nghĩ, từ đó cải thiện cuộc sống.</a:t>
            </a:r>
            <a:endParaRPr lang="en-US" altLang="en-US" sz="1600">
              <a:latin typeface="Times New Roman" panose="02020603050405020304" charset="0"/>
              <a:cs typeface="Times New Roman" panose="02020603050405020304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  <a:sym typeface="+mn-ea"/>
              </a:rPr>
              <a:t>Cuốn sách đã giúp hàng triệu người trên thế giới đạt được thành công, hạnh phúc và vượt qua những giới hạn tinh thần.</a:t>
            </a:r>
            <a:endParaRPr lang="en-US" altLang="en-US" sz="160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1105" y="1800225"/>
            <a:ext cx="1572895" cy="12865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altLang="en-US">
                <a:latin typeface="Times New Roman" panose="02020603050405020304" charset="0"/>
                <a:cs typeface="Times New Roman" panose="02020603050405020304" charset="0"/>
              </a:rPr>
              <a:t>I. Giới thiệu chung </a:t>
            </a:r>
            <a:endParaRPr lang="vi-V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vi-VN" altLang="en-US" sz="1600" b="1">
                <a:latin typeface="Times New Roman" panose="02020603050405020304" charset="0"/>
                <a:cs typeface="Times New Roman" panose="02020603050405020304" charset="0"/>
              </a:rPr>
              <a:t>3. </a:t>
            </a:r>
            <a:r>
              <a:rPr lang="en-US" altLang="en-US" sz="1600" b="1">
                <a:latin typeface="Times New Roman" panose="02020603050405020304" charset="0"/>
                <a:cs typeface="Times New Roman" panose="02020603050405020304" charset="0"/>
              </a:rPr>
              <a:t>Hoàn cảnh ra </a:t>
            </a:r>
            <a:r>
              <a:rPr lang="" altLang="en-US" sz="1600" b="1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600" b="1">
                <a:latin typeface="Times New Roman" panose="02020603050405020304" charset="0"/>
                <a:cs typeface="Times New Roman" panose="02020603050405020304" charset="0"/>
              </a:rPr>
              <a:t>ời của cuốn sách</a:t>
            </a:r>
            <a:endParaRPr lang="en-US" altLang="en-US" sz="1600" b="1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Vào thế kỷ 20, khi khoa học tâm l</a:t>
            </a:r>
            <a:r>
              <a:rPr lang="" altLang="en-US" sz="1600">
                <a:latin typeface="Times New Roman" panose="02020603050405020304" charset="0"/>
                <a:cs typeface="Times New Roman" panose="02020603050405020304" charset="0"/>
              </a:rPr>
              <a:t>ý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 phát triển mạnh, Joseph Murphy nghiên cứu sâu về mối quan hệ giữa tâm trí và thực tế cuộc sống.</a:t>
            </a:r>
            <a:endParaRPr lang="en-US" altLang="en-US" sz="16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Ông nhận thấy rằng nhiều ng</a:t>
            </a:r>
            <a:r>
              <a:rPr lang="" altLang="en-US" sz="16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ời gặp khó kh</a:t>
            </a:r>
            <a:r>
              <a:rPr lang="" altLang="en-US" sz="1600">
                <a:latin typeface="Times New Roman" panose="02020603050405020304" charset="0"/>
                <a:cs typeface="Times New Roman" panose="02020603050405020304" charset="0"/>
              </a:rPr>
              <a:t>ă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n trong cuộc sống do không biết cách kiểm soát và sử dụng tiềm thức.</a:t>
            </a:r>
            <a:endParaRPr lang="en-US" altLang="en-US" sz="160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lnSpc>
                <a:spcPct val="110000"/>
              </a:lnSpc>
            </a:pP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Dựa trên các nguyên tắc của tâm l</a:t>
            </a:r>
            <a:r>
              <a:rPr lang="" altLang="en-US" sz="1600">
                <a:latin typeface="Times New Roman" panose="02020603050405020304" charset="0"/>
                <a:cs typeface="Times New Roman" panose="02020603050405020304" charset="0"/>
              </a:rPr>
              <a:t>ý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 học, triết học ph</a:t>
            </a:r>
            <a:r>
              <a:rPr lang="" altLang="en-US" sz="16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ơng </a:t>
            </a:r>
            <a:r>
              <a:rPr lang="" altLang="en-US" sz="16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ông và thực tiễn, ông viết "Sức Mạnh Tiềm Thức" </a:t>
            </a:r>
            <a:r>
              <a:rPr lang="" altLang="en-US" sz="1600">
                <a:latin typeface="Times New Roman" panose="02020603050405020304" charset="0"/>
                <a:cs typeface="Times New Roman" panose="02020603050405020304" charset="0"/>
              </a:rPr>
              <a:t>đ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ể giúp mọi ng</a:t>
            </a:r>
            <a:r>
              <a:rPr lang="" altLang="en-US" sz="1600">
                <a:latin typeface="Times New Roman" panose="02020603050405020304" charset="0"/>
                <a:cs typeface="Times New Roman" panose="02020603050405020304" charset="0"/>
              </a:rPr>
              <a:t>ư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ời khai phá n</a:t>
            </a:r>
            <a:r>
              <a:rPr lang="" altLang="en-US" sz="1600">
                <a:latin typeface="Times New Roman" panose="02020603050405020304" charset="0"/>
                <a:cs typeface="Times New Roman" panose="02020603050405020304" charset="0"/>
              </a:rPr>
              <a:t>ă</a:t>
            </a:r>
            <a:r>
              <a:rPr lang="en-US" altLang="en-US" sz="1600">
                <a:latin typeface="Times New Roman" panose="02020603050405020304" charset="0"/>
                <a:cs typeface="Times New Roman" panose="02020603050405020304" charset="0"/>
              </a:rPr>
              <a:t>ng lực ẩn sâu bên trong mình.</a:t>
            </a:r>
            <a:endParaRPr lang="en-US" altLang="en-US" sz="160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045075" y="1533525"/>
            <a:ext cx="3243580" cy="43497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67383" y="6492878"/>
            <a:ext cx="2057400" cy="365125"/>
          </a:xfrm>
          <a:prstGeom prst="rect">
            <a:avLst/>
          </a:prstGeom>
        </p:spPr>
        <p:txBody>
          <a:bodyPr/>
          <a:lstStyle/>
          <a:p>
            <a:fld id="{9EA0BE3B-158A-4EDF-80DC-E394A0D1600F}" type="slidenum">
              <a:rPr lang="en-US" smtClean="0"/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52" y="112543"/>
            <a:ext cx="8635896" cy="43609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4294967295"/>
          </p:nvPr>
        </p:nvSpPr>
        <p:spPr>
          <a:xfrm>
            <a:off x="247651" y="1406769"/>
            <a:ext cx="4324350" cy="4655894"/>
          </a:xfrm>
          <a:prstGeom prst="rect">
            <a:avLst/>
          </a:prstGeom>
        </p:spPr>
      </p:sp>
      <p:sp>
        <p:nvSpPr>
          <p:cNvPr id="4" name="Picture Placeholder 3"/>
          <p:cNvSpPr>
            <a:spLocks noGrp="1"/>
          </p:cNvSpPr>
          <p:nvPr>
            <p:ph type="pic" sz="quarter" idx="4294967295"/>
          </p:nvPr>
        </p:nvSpPr>
        <p:spPr>
          <a:xfrm>
            <a:off x="4660869" y="1406769"/>
            <a:ext cx="4083844" cy="4656137"/>
          </a:xfrm>
          <a:prstGeom prst="rect">
            <a:avLst/>
          </a:prstGeom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1434</Words>
  <Application>WPS Presentation</Application>
  <PresentationFormat>Trình chiếu Trên màn hình (4:3)</PresentationFormat>
  <Paragraphs>67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5" baseType="lpstr">
      <vt:lpstr>Arial</vt:lpstr>
      <vt:lpstr>SimSun</vt:lpstr>
      <vt:lpstr>Wingdings</vt:lpstr>
      <vt:lpstr>Lato</vt:lpstr>
      <vt:lpstr>Calibri</vt:lpstr>
      <vt:lpstr>Microsoft YaHei</vt:lpstr>
      <vt:lpstr>Arial Unicode MS</vt:lpstr>
      <vt:lpstr>Agency FB</vt:lpstr>
      <vt:lpstr>Segoe UI Light</vt:lpstr>
      <vt:lpstr>Sylfaen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Giang Huong</cp:lastModifiedBy>
  <cp:revision>14</cp:revision>
  <dcterms:created xsi:type="dcterms:W3CDTF">2021-05-28T04:32:00Z</dcterms:created>
  <dcterms:modified xsi:type="dcterms:W3CDTF">2025-03-11T17:23:12Z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519731E21E0445368A8F0E3F633E1C1D_13</vt:lpwstr>
  </property>
  <property fmtid="{D5CDD505-2E9C-101B-9397-08002B2CF9AE}" pid="3" name="KSOProductBuildVer">
    <vt:lpwstr>1033-12.2.0.20326</vt:lpwstr>
  </property>
</Properties>
</file>